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Layouts/slideLayout3.xml" ContentType="application/vnd.openxmlformats-officedocument.presentationml.slideLayout+xml"/>
  <Default Extension="emf" ContentType="image/x-emf"/>
  <Default Extension="jpeg" ContentType="image/jpe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6" r:id="rId2"/>
    <p:sldId id="401" r:id="rId3"/>
    <p:sldId id="400" r:id="rId4"/>
    <p:sldId id="402" r:id="rId5"/>
    <p:sldId id="394" r:id="rId6"/>
    <p:sldId id="403" r:id="rId7"/>
    <p:sldId id="404" r:id="rId8"/>
    <p:sldId id="395" r:id="rId9"/>
    <p:sldId id="414" r:id="rId10"/>
    <p:sldId id="415" r:id="rId11"/>
    <p:sldId id="416" r:id="rId12"/>
    <p:sldId id="409" r:id="rId13"/>
    <p:sldId id="408" r:id="rId14"/>
    <p:sldId id="281" r:id="rId15"/>
    <p:sldId id="374" r:id="rId16"/>
    <p:sldId id="272" r:id="rId17"/>
    <p:sldId id="343" r:id="rId18"/>
    <p:sldId id="336" r:id="rId19"/>
    <p:sldId id="410" r:id="rId20"/>
    <p:sldId id="260" r:id="rId21"/>
    <p:sldId id="411" r:id="rId22"/>
    <p:sldId id="412" r:id="rId23"/>
    <p:sldId id="413" r:id="rId24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110" autoAdjust="0"/>
    <p:restoredTop sz="67961" autoAdjust="0"/>
  </p:normalViewPr>
  <p:slideViewPr>
    <p:cSldViewPr>
      <p:cViewPr>
        <p:scale>
          <a:sx n="70" d="100"/>
          <a:sy n="70" d="100"/>
        </p:scale>
        <p:origin x="-1062" y="-17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B9F7DF-78E5-416E-9CFC-6444109AD54B}" type="datetimeFigureOut">
              <a:rPr lang="pt-BR" smtClean="0"/>
              <a:pPr/>
              <a:t>08/08/2014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26768D-756A-4A93-AFB3-3AF6428EC1FC}" type="slidenum">
              <a:rPr lang="pt-BR" smtClean="0"/>
              <a:pPr/>
              <a:t>‹#›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Explain the</a:t>
            </a:r>
            <a:r>
              <a:rPr lang="en-US" baseline="0" dirty="0" smtClean="0"/>
              <a:t> motivation for using Serious Games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2</a:t>
            </a:fld>
            <a:endParaRPr lang="pt-BR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noProof="0" dirty="0" smtClean="0"/>
              <a:t>And agents to game characters like NPCs</a:t>
            </a:r>
            <a:r>
              <a:rPr lang="en-US" baseline="0" noProof="0" dirty="0" smtClean="0"/>
              <a:t> and Players</a:t>
            </a: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11</a:t>
            </a:fld>
            <a:endParaRPr lang="pt-BR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12</a:t>
            </a:fld>
            <a:endParaRPr lang="pt-BR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noProof="0" dirty="0" smtClean="0"/>
              <a:t>SDM &amp; Prov Gathering</a:t>
            </a:r>
          </a:p>
          <a:p>
            <a:endParaRPr lang="en-US" noProof="0" dirty="0" smtClean="0"/>
          </a:p>
          <a:p>
            <a:r>
              <a:rPr lang="en-US" noProof="0" dirty="0" smtClean="0"/>
              <a:t>Briefly explain</a:t>
            </a:r>
            <a:r>
              <a:rPr lang="en-US" baseline="0" noProof="0" dirty="0" smtClean="0"/>
              <a:t> SDM</a:t>
            </a: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14</a:t>
            </a:fld>
            <a:endParaRPr lang="pt-BR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 smtClean="0"/>
              <a:t>Para avaliar a nossa abordagem, rodamos um experimento onde estudantes viam um vídeo referente a uma sessão de jogo e respondiam a perguntas quanto a esse jogo. Parte dos estudantes tinha acesso ao </a:t>
            </a:r>
            <a:r>
              <a:rPr lang="pt-BR" dirty="0" err="1" smtClean="0"/>
              <a:t>Prov</a:t>
            </a:r>
            <a:r>
              <a:rPr lang="pt-BR" dirty="0" smtClean="0"/>
              <a:t> </a:t>
            </a:r>
            <a:r>
              <a:rPr lang="pt-BR" dirty="0" err="1" smtClean="0"/>
              <a:t>Viewer</a:t>
            </a:r>
            <a:r>
              <a:rPr lang="pt-BR" dirty="0" smtClean="0"/>
              <a:t> e outra parte não. O intuito desse experimento era verificar o quanto a nossa abordagem auxilia no entendimento, em termos da precisão das respostas obtidas e da eficiência nessas respostas</a:t>
            </a:r>
          </a:p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15</a:t>
            </a:fld>
            <a:endParaRPr lang="pt-BR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Resultados superiores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17</a:t>
            </a:fld>
            <a:endParaRPr lang="pt-BR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21</a:t>
            </a:fld>
            <a:endParaRPr lang="pt-BR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Explain why Serious Games works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3</a:t>
            </a:fld>
            <a:endParaRPr lang="pt-BR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Explain the</a:t>
            </a:r>
            <a:r>
              <a:rPr lang="en-US" baseline="0" dirty="0" smtClean="0"/>
              <a:t> problem of analyzing the game outcome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4</a:t>
            </a:fld>
            <a:endParaRPr lang="pt-BR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Explain the</a:t>
            </a:r>
            <a:r>
              <a:rPr lang="en-US" baseline="0" dirty="0" smtClean="0"/>
              <a:t> problem of analyzing the game outcome</a:t>
            </a:r>
            <a:endParaRPr lang="en-US" dirty="0" smtClean="0"/>
          </a:p>
          <a:p>
            <a:endParaRPr lang="pt-BR" dirty="0" smtClean="0"/>
          </a:p>
          <a:p>
            <a:r>
              <a:rPr lang="pt-BR" dirty="0" smtClean="0"/>
              <a:t>Solution:</a:t>
            </a:r>
            <a:r>
              <a:rPr lang="pt-BR" baseline="0" dirty="0" smtClean="0"/>
              <a:t> </a:t>
            </a:r>
            <a:r>
              <a:rPr lang="pt-BR" baseline="0" dirty="0" err="1" smtClean="0"/>
              <a:t>Provenance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5</a:t>
            </a:fld>
            <a:endParaRPr lang="pt-BR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Provenance</a:t>
            </a:r>
          </a:p>
          <a:p>
            <a:r>
              <a:rPr lang="en-US" dirty="0" smtClean="0"/>
              <a:t>By</a:t>
            </a:r>
            <a:r>
              <a:rPr lang="en-US" baseline="0" dirty="0" smtClean="0"/>
              <a:t> its definition, Provenance refers to the documented history of an art object or the documentation of processes in a digital object’s life cycle</a:t>
            </a:r>
          </a:p>
          <a:p>
            <a:endParaRPr lang="en-US" dirty="0" smtClean="0"/>
          </a:p>
          <a:p>
            <a:r>
              <a:rPr lang="en-US" dirty="0" smtClean="0"/>
              <a:t>It</a:t>
            </a:r>
            <a:r>
              <a:rPr lang="en-US" baseline="0" dirty="0" smtClean="0"/>
              <a:t> uses a provenance graph to display the provenance information, which is a directed graph representing the causality relationships between the entities involved.</a:t>
            </a:r>
          </a:p>
          <a:p>
            <a:endParaRPr lang="en-US" baseline="0" dirty="0" smtClean="0"/>
          </a:p>
          <a:p>
            <a:r>
              <a:rPr lang="en-US" baseline="0" dirty="0" smtClean="0"/>
              <a:t>Currently there are two provenance models: the Open Provenance Model and PROV. This work is based on the PROV notation.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6</a:t>
            </a:fld>
            <a:endParaRPr lang="pt-BR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The goal of this paper is to evaluate if the use of provenance during a game analysis aids students to understand the underlying reasons for the game outcome. 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goals of these experiments were to know if the provenance analysis is more efficient and effective than analyzing the game by re-watching the session, trying to observe if it has a higher identification rate of the cause-and-effect relations between the actions and their outcomes.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7</a:t>
            </a:fld>
            <a:endParaRPr lang="pt-BR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noProof="0" smtClean="0"/>
              <a:t>In our </a:t>
            </a:r>
            <a:r>
              <a:rPr lang="en-US" noProof="0" dirty="0" smtClean="0"/>
              <a:t>previous work, we presented a</a:t>
            </a:r>
            <a:r>
              <a:rPr lang="en-US" baseline="0" noProof="0" dirty="0" smtClean="0"/>
              <a:t> conceptual framework called Provenance in Games, which maps elements from the provenance domain to games domain and also allows for gathering provenance information from a game session</a:t>
            </a: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8</a:t>
            </a:fld>
            <a:endParaRPr lang="pt-BR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This is the mapping from provenance to games.</a:t>
            </a:r>
          </a:p>
          <a:p>
            <a:r>
              <a:rPr lang="en-US" dirty="0" smtClean="0"/>
              <a:t>Entities were mapped to inanimate game objects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9</a:t>
            </a:fld>
            <a:endParaRPr lang="pt-BR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noProof="0" dirty="0" smtClean="0"/>
              <a:t>Activities</a:t>
            </a:r>
            <a:r>
              <a:rPr lang="en-US" baseline="0" noProof="0" dirty="0" smtClean="0"/>
              <a:t> to actions and events</a:t>
            </a: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10</a:t>
            </a:fld>
            <a:endParaRPr lang="pt-B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0" y="-1"/>
            <a:ext cx="9144000" cy="68580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ítulo 4"/>
          <p:cNvSpPr>
            <a:spLocks noGrp="1"/>
          </p:cNvSpPr>
          <p:nvPr userDrawn="1">
            <p:ph type="ctrTitle"/>
          </p:nvPr>
        </p:nvSpPr>
        <p:spPr>
          <a:xfrm>
            <a:off x="0" y="0"/>
            <a:ext cx="9144000" cy="2214577"/>
          </a:xfrm>
        </p:spPr>
        <p:txBody>
          <a:bodyPr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z="360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Click to edit Master title style</a:t>
            </a:r>
            <a:endParaRPr lang="pt-BR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9" name="Picture 4" descr="http://www.ic.uff.br/~leomurta/images/IC-logo2.jpg"/>
          <p:cNvPicPr>
            <a:picLocks noChangeAspect="1" noChangeArrowheads="1"/>
          </p:cNvPicPr>
          <p:nvPr userDrawn="1"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0" y="5778000"/>
            <a:ext cx="1496509" cy="1080000"/>
          </a:xfrm>
          <a:prstGeom prst="rect">
            <a:avLst/>
          </a:prstGeom>
          <a:noFill/>
        </p:spPr>
      </p:pic>
      <p:sp>
        <p:nvSpPr>
          <p:cNvPr id="11" name="Retângulo 10"/>
          <p:cNvSpPr/>
          <p:nvPr userDrawn="1"/>
        </p:nvSpPr>
        <p:spPr>
          <a:xfrm>
            <a:off x="1475656" y="5758544"/>
            <a:ext cx="7668344" cy="10994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0" name="Conector reto 9"/>
          <p:cNvCxnSpPr/>
          <p:nvPr userDrawn="1"/>
        </p:nvCxnSpPr>
        <p:spPr>
          <a:xfrm>
            <a:off x="0" y="5759382"/>
            <a:ext cx="91440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Subtítulo 5"/>
          <p:cNvSpPr>
            <a:spLocks noGrp="1"/>
          </p:cNvSpPr>
          <p:nvPr userDrawn="1">
            <p:ph type="subTitle" idx="1"/>
          </p:nvPr>
        </p:nvSpPr>
        <p:spPr>
          <a:xfrm>
            <a:off x="1475656" y="5778000"/>
            <a:ext cx="7668344" cy="1080000"/>
          </a:xfrm>
          <a:noFill/>
          <a:ln w="38100">
            <a:noFill/>
          </a:ln>
        </p:spPr>
        <p:txBody>
          <a:bodyPr anchor="ctr">
            <a:normAutofit lnSpcReduction="10000"/>
          </a:bodyPr>
          <a:lstStyle>
            <a:lvl1pPr algn="ctr">
              <a:buNone/>
              <a:defRPr/>
            </a:lvl1pPr>
          </a:lstStyle>
          <a:p>
            <a:r>
              <a:rPr lang="en-US" smtClean="0">
                <a:solidFill>
                  <a:schemeClr val="tx1"/>
                </a:solidFill>
              </a:rPr>
              <a:t>Click to edit Master subtitle style</a:t>
            </a:r>
            <a:endParaRPr lang="pt-BR" dirty="0" smtClean="0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dirty="0" err="1" smtClean="0"/>
              <a:t>Troy</a:t>
            </a:r>
            <a:r>
              <a:rPr lang="pt-BR" dirty="0" smtClean="0"/>
              <a:t> </a:t>
            </a:r>
            <a:r>
              <a:rPr lang="pt-BR" dirty="0" err="1" smtClean="0"/>
              <a:t>Kohwalter</a:t>
            </a:r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pt-BR" dirty="0" smtClean="0"/>
              <a:t>Proveniência em Jogos</a:t>
            </a:r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dirty="0" err="1" smtClean="0"/>
              <a:t>Troy</a:t>
            </a:r>
            <a:r>
              <a:rPr lang="pt-BR" dirty="0" smtClean="0"/>
              <a:t> </a:t>
            </a:r>
            <a:r>
              <a:rPr lang="pt-BR" dirty="0" err="1" smtClean="0"/>
              <a:t>Kohwalter</a:t>
            </a:r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pt-BR" dirty="0" smtClean="0"/>
              <a:t>Proveniência em Jogos</a:t>
            </a:r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noProof="0" smtClean="0"/>
              <a:t>Click to edit Master title style</a:t>
            </a:r>
            <a:endParaRPr lang="pt-BR" noProof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noProof="0" smtClean="0"/>
              <a:t>Click to edit Master text styles</a:t>
            </a:r>
          </a:p>
          <a:p>
            <a:pPr lvl="1"/>
            <a:r>
              <a:rPr lang="pt-BR" noProof="0" smtClean="0"/>
              <a:t>Second level</a:t>
            </a:r>
          </a:p>
          <a:p>
            <a:pPr lvl="2"/>
            <a:r>
              <a:rPr lang="pt-BR" noProof="0" smtClean="0"/>
              <a:t>Third level</a:t>
            </a:r>
          </a:p>
          <a:p>
            <a:pPr lvl="3"/>
            <a:r>
              <a:rPr lang="pt-BR" noProof="0" smtClean="0"/>
              <a:t>Fourth level</a:t>
            </a:r>
          </a:p>
          <a:p>
            <a:pPr lvl="4"/>
            <a:r>
              <a:rPr lang="pt-BR" noProof="0" smtClean="0"/>
              <a:t>Fifth level</a:t>
            </a:r>
            <a:endParaRPr lang="pt-BR" noProof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dirty="0" err="1" smtClean="0"/>
              <a:t>Troy</a:t>
            </a:r>
            <a:r>
              <a:rPr lang="pt-BR" dirty="0" smtClean="0"/>
              <a:t> </a:t>
            </a:r>
            <a:r>
              <a:rPr lang="pt-BR" dirty="0" err="1" smtClean="0"/>
              <a:t>Kohwalter</a:t>
            </a:r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dirty="0" smtClean="0"/>
              <a:t>Reinforcing Software Engineering Learning Through Provenance</a:t>
            </a:r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dirty="0" smtClean="0"/>
              <a:t>Click to edit Master title style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dirty="0" err="1" smtClean="0"/>
              <a:t>Troy</a:t>
            </a:r>
            <a:r>
              <a:rPr lang="pt-BR" dirty="0" smtClean="0"/>
              <a:t> </a:t>
            </a:r>
            <a:r>
              <a:rPr lang="pt-BR" dirty="0" err="1" smtClean="0"/>
              <a:t>Kohwalter</a:t>
            </a:r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dirty="0" smtClean="0"/>
              <a:t>Reinforcing Software Engineering Learning Through Provenance</a:t>
            </a:r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dirty="0" err="1" smtClean="0"/>
              <a:t>Troy</a:t>
            </a:r>
            <a:r>
              <a:rPr lang="pt-BR" dirty="0" smtClean="0"/>
              <a:t> </a:t>
            </a:r>
            <a:r>
              <a:rPr lang="pt-BR" dirty="0" err="1" smtClean="0"/>
              <a:t>Kohwalter</a:t>
            </a:r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pt-BR" dirty="0" smtClean="0"/>
              <a:t>Proveniência em Jogos</a:t>
            </a:r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dirty="0" err="1" smtClean="0"/>
              <a:t>Troy</a:t>
            </a:r>
            <a:r>
              <a:rPr lang="pt-BR" dirty="0" smtClean="0"/>
              <a:t> </a:t>
            </a:r>
            <a:r>
              <a:rPr lang="pt-BR" dirty="0" err="1" smtClean="0"/>
              <a:t>Kohwalter</a:t>
            </a:r>
            <a:endParaRPr lang="pt-BR" dirty="0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pt-BR" dirty="0" smtClean="0"/>
              <a:t>Proveniência em Jogos</a:t>
            </a:r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dirty="0" err="1" smtClean="0"/>
              <a:t>Troy</a:t>
            </a:r>
            <a:r>
              <a:rPr lang="pt-BR" dirty="0" smtClean="0"/>
              <a:t> </a:t>
            </a:r>
            <a:r>
              <a:rPr lang="pt-BR" dirty="0" err="1" smtClean="0"/>
              <a:t>Kohwalter</a:t>
            </a:r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pt-BR" dirty="0" smtClean="0"/>
              <a:t>Proveniência em Jogos</a:t>
            </a: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dirty="0" err="1" smtClean="0"/>
              <a:t>Troy</a:t>
            </a:r>
            <a:r>
              <a:rPr lang="pt-BR" dirty="0" smtClean="0"/>
              <a:t> </a:t>
            </a:r>
            <a:r>
              <a:rPr lang="pt-BR" dirty="0" err="1" smtClean="0"/>
              <a:t>Kohwalter</a:t>
            </a:r>
            <a:endParaRPr lang="pt-BR" dirty="0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pt-BR" dirty="0" smtClean="0"/>
              <a:t>Proveniência em Jogos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dirty="0" err="1" smtClean="0"/>
              <a:t>Troy</a:t>
            </a:r>
            <a:r>
              <a:rPr lang="pt-BR" dirty="0" smtClean="0"/>
              <a:t> </a:t>
            </a:r>
            <a:r>
              <a:rPr lang="pt-BR" dirty="0" err="1" smtClean="0"/>
              <a:t>Kohwalter</a:t>
            </a:r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pt-BR" dirty="0" smtClean="0"/>
              <a:t>Proveniência em Jogos</a:t>
            </a:r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dirty="0" err="1" smtClean="0"/>
              <a:t>Troy</a:t>
            </a:r>
            <a:r>
              <a:rPr lang="pt-BR" dirty="0" smtClean="0"/>
              <a:t> </a:t>
            </a:r>
            <a:r>
              <a:rPr lang="pt-BR" dirty="0" err="1" smtClean="0"/>
              <a:t>Kohwalter</a:t>
            </a:r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pt-BR" dirty="0" smtClean="0"/>
              <a:t>Proveniência em Jogos</a:t>
            </a:r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‹#›</a:t>
            </a:fld>
            <a:endParaRPr lang="pt-B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tângulo 39"/>
          <p:cNvSpPr/>
          <p:nvPr/>
        </p:nvSpPr>
        <p:spPr>
          <a:xfrm>
            <a:off x="0" y="6500834"/>
            <a:ext cx="9144000" cy="357166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50005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dirty="0" smtClean="0"/>
              <a:t>Clique para editar o estilo do título mestre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42844" y="1714488"/>
            <a:ext cx="8858312" cy="47149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dirty="0" smtClean="0"/>
              <a:t>Clique para editar os estilos do texto mestre</a:t>
            </a:r>
          </a:p>
          <a:p>
            <a:pPr lvl="1"/>
            <a:r>
              <a:rPr lang="pt-BR" dirty="0" smtClean="0"/>
              <a:t>Segundo nível</a:t>
            </a:r>
          </a:p>
          <a:p>
            <a:pPr lvl="2"/>
            <a:r>
              <a:rPr lang="pt-BR" dirty="0" smtClean="0"/>
              <a:t>Terceiro nível</a:t>
            </a:r>
          </a:p>
          <a:p>
            <a:pPr lvl="3"/>
            <a:r>
              <a:rPr lang="pt-BR" dirty="0" smtClean="0"/>
              <a:t>Quarto nível</a:t>
            </a:r>
          </a:p>
          <a:p>
            <a:pPr lvl="4"/>
            <a:r>
              <a:rPr lang="pt-BR" dirty="0" smtClean="0"/>
              <a:t>Quinto nível</a:t>
            </a:r>
            <a:endParaRPr lang="pt-BR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-32" y="649289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pt-BR" dirty="0" err="1" smtClean="0"/>
              <a:t>Troy</a:t>
            </a:r>
            <a:r>
              <a:rPr lang="pt-BR" dirty="0" smtClean="0"/>
              <a:t> </a:t>
            </a:r>
            <a:r>
              <a:rPr lang="pt-BR" dirty="0" err="1" smtClean="0"/>
              <a:t>Kohwalter</a:t>
            </a:r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6492899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r>
              <a:rPr lang="pt-BR" dirty="0" smtClean="0"/>
              <a:t>Proveniência em Jogos</a:t>
            </a:r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7010432" y="649289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0AAA623A-5D3C-471A-939B-3DC944CAB218}" type="slidenum">
              <a:rPr lang="pt-BR" smtClean="0"/>
              <a:pPr/>
              <a:t>‹#›</a:t>
            </a:fld>
            <a:endParaRPr lang="pt-BR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3" cstate="screen"/>
          <a:srcRect/>
          <a:stretch>
            <a:fillRect/>
          </a:stretch>
        </p:blipFill>
        <p:spPr bwMode="auto">
          <a:xfrm>
            <a:off x="0" y="0"/>
            <a:ext cx="7896225" cy="60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4" cstate="screen"/>
          <a:srcRect/>
          <a:stretch>
            <a:fillRect/>
          </a:stretch>
        </p:blipFill>
        <p:spPr bwMode="auto">
          <a:xfrm>
            <a:off x="8210550" y="0"/>
            <a:ext cx="933450" cy="676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eg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eg"/><Relationship Id="rId3" Type="http://schemas.openxmlformats.org/officeDocument/2006/relationships/image" Target="../media/image25.jpeg"/><Relationship Id="rId7" Type="http://schemas.openxmlformats.org/officeDocument/2006/relationships/image" Target="../media/image29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 Reinforcing Software Engineering Learning Through Provenance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pt-BR" b="1" dirty="0" err="1" smtClean="0"/>
              <a:t>Troy</a:t>
            </a:r>
            <a:r>
              <a:rPr lang="pt-BR" b="1" dirty="0" smtClean="0"/>
              <a:t> C. </a:t>
            </a:r>
            <a:r>
              <a:rPr lang="pt-BR" b="1" dirty="0" err="1" smtClean="0"/>
              <a:t>Kohwalter</a:t>
            </a:r>
            <a:endParaRPr lang="pt-BR" dirty="0" smtClean="0"/>
          </a:p>
          <a:p>
            <a:r>
              <a:rPr lang="pt-BR" dirty="0" err="1" smtClean="0"/>
              <a:t>Esteban</a:t>
            </a:r>
            <a:r>
              <a:rPr lang="pt-BR" dirty="0" smtClean="0"/>
              <a:t> W. G. </a:t>
            </a:r>
            <a:r>
              <a:rPr lang="pt-BR" dirty="0" err="1" smtClean="0"/>
              <a:t>Clua</a:t>
            </a:r>
            <a:r>
              <a:rPr lang="pt-BR" dirty="0" smtClean="0"/>
              <a:t>, Leonardo G. P. Murta</a:t>
            </a:r>
            <a:endParaRPr lang="en-US" dirty="0" smtClean="0"/>
          </a:p>
          <a:p>
            <a:r>
              <a:rPr lang="pt-BR" sz="2200" i="1" dirty="0" smtClean="0"/>
              <a:t>Instituto de Computação – Universidade Federal Fluminense (UFF)</a:t>
            </a:r>
            <a:endParaRPr lang="en-US" sz="2200" i="1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Provenance Gathering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err="1" smtClean="0">
                <a:solidFill>
                  <a:schemeClr val="bg1">
                    <a:lumMod val="75000"/>
                  </a:schemeClr>
                </a:solidFill>
              </a:rPr>
              <a:t>Entity</a:t>
            </a:r>
            <a:endParaRPr lang="pt-BR" dirty="0" smtClean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pt-BR" dirty="0" err="1" smtClean="0">
                <a:solidFill>
                  <a:schemeClr val="bg1">
                    <a:lumMod val="75000"/>
                  </a:schemeClr>
                </a:solidFill>
              </a:rPr>
              <a:t>Objects</a:t>
            </a:r>
            <a:endParaRPr lang="pt-BR" dirty="0" smtClean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pt-BR" dirty="0" err="1" smtClean="0"/>
              <a:t>Activity</a:t>
            </a:r>
            <a:endParaRPr lang="pt-BR" dirty="0" smtClean="0"/>
          </a:p>
          <a:p>
            <a:pPr lvl="1"/>
            <a:r>
              <a:rPr lang="pt-BR" dirty="0" err="1" smtClean="0"/>
              <a:t>Actions</a:t>
            </a:r>
            <a:endParaRPr lang="pt-BR" dirty="0" smtClean="0"/>
          </a:p>
          <a:p>
            <a:pPr lvl="1"/>
            <a:r>
              <a:rPr lang="pt-BR" dirty="0" err="1" smtClean="0"/>
              <a:t>Events</a:t>
            </a:r>
            <a:endParaRPr lang="pt-BR" dirty="0" smtClean="0"/>
          </a:p>
          <a:p>
            <a:r>
              <a:rPr lang="pt-BR" dirty="0" err="1" smtClean="0">
                <a:solidFill>
                  <a:schemeClr val="bg1">
                    <a:lumMod val="75000"/>
                  </a:schemeClr>
                </a:solidFill>
              </a:rPr>
              <a:t>Agent</a:t>
            </a:r>
            <a:endParaRPr lang="pt-BR" dirty="0" smtClean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pt-BR" dirty="0" err="1" smtClean="0">
                <a:solidFill>
                  <a:schemeClr val="bg1">
                    <a:lumMod val="75000"/>
                  </a:schemeClr>
                </a:solidFill>
              </a:rPr>
              <a:t>NPCs</a:t>
            </a:r>
            <a:endParaRPr lang="pt-BR" dirty="0" smtClean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pt-BR" dirty="0" smtClean="0">
                <a:solidFill>
                  <a:schemeClr val="bg1">
                    <a:lumMod val="75000"/>
                  </a:schemeClr>
                </a:solidFill>
              </a:rPr>
              <a:t>Player</a:t>
            </a:r>
            <a:endParaRPr lang="pt-BR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Reinforcing Software Engineering Learning Through Provenance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10</a:t>
            </a:fld>
            <a:endParaRPr lang="pt-BR"/>
          </a:p>
        </p:txBody>
      </p:sp>
      <p:pic>
        <p:nvPicPr>
          <p:cNvPr id="7" name="Picture 9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63938" y="1341438"/>
            <a:ext cx="2636837" cy="1690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9" descr="http://i.animecrazy.net/kirito_vs_ice_dragon_Wallpaper_1280x720_wallpaperhere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516688" y="1628775"/>
            <a:ext cx="2438400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11" descr="http://bulk2.destructoid.com/ul/215950-/6306cinema_03_PS3(US)_RGB%20copy-620x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003800" y="3573463"/>
            <a:ext cx="3937000" cy="2216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0" name="Picture 2" descr="http://www.wizards.com/dnd/images/ex_cadv_86379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743200" y="3124200"/>
            <a:ext cx="2170775" cy="29718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fertilegroundpdx.files.wordpress.com/2010/01/orc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52628" y="1600200"/>
            <a:ext cx="1557372" cy="213360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Provenance Gathering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err="1" smtClean="0">
                <a:solidFill>
                  <a:schemeClr val="bg1">
                    <a:lumMod val="75000"/>
                  </a:schemeClr>
                </a:solidFill>
              </a:rPr>
              <a:t>Entity</a:t>
            </a:r>
            <a:endParaRPr lang="pt-BR" dirty="0" smtClean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pt-BR" dirty="0" err="1" smtClean="0">
                <a:solidFill>
                  <a:schemeClr val="bg1">
                    <a:lumMod val="75000"/>
                  </a:schemeClr>
                </a:solidFill>
              </a:rPr>
              <a:t>Objects</a:t>
            </a:r>
            <a:endParaRPr lang="pt-BR" dirty="0" smtClean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pt-BR" dirty="0" err="1" smtClean="0">
                <a:solidFill>
                  <a:schemeClr val="bg1">
                    <a:lumMod val="75000"/>
                  </a:schemeClr>
                </a:solidFill>
              </a:rPr>
              <a:t>Activity</a:t>
            </a:r>
            <a:endParaRPr lang="pt-BR" dirty="0" smtClean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pt-BR" dirty="0" err="1" smtClean="0">
                <a:solidFill>
                  <a:schemeClr val="bg1">
                    <a:lumMod val="75000"/>
                  </a:schemeClr>
                </a:solidFill>
              </a:rPr>
              <a:t>Actions</a:t>
            </a:r>
            <a:endParaRPr lang="pt-BR" dirty="0" smtClean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pt-BR" dirty="0" err="1" smtClean="0">
                <a:solidFill>
                  <a:schemeClr val="bg1">
                    <a:lumMod val="75000"/>
                  </a:schemeClr>
                </a:solidFill>
              </a:rPr>
              <a:t>Events</a:t>
            </a:r>
            <a:endParaRPr lang="pt-BR" dirty="0" smtClean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pt-BR" dirty="0" err="1" smtClean="0"/>
              <a:t>Agent</a:t>
            </a:r>
            <a:endParaRPr lang="pt-BR" dirty="0" smtClean="0"/>
          </a:p>
          <a:p>
            <a:pPr lvl="1"/>
            <a:r>
              <a:rPr lang="pt-BR" dirty="0" err="1" smtClean="0"/>
              <a:t>NPCs</a:t>
            </a:r>
            <a:endParaRPr lang="pt-BR" dirty="0" smtClean="0"/>
          </a:p>
          <a:p>
            <a:pPr lvl="1"/>
            <a:r>
              <a:rPr lang="pt-BR" dirty="0" smtClean="0"/>
              <a:t>Player</a:t>
            </a:r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Reinforcing Software Engineering Learning Through Provenance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11</a:t>
            </a:fld>
            <a:endParaRPr lang="pt-BR"/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467600" y="1447800"/>
            <a:ext cx="1284497" cy="200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895600" y="4114800"/>
            <a:ext cx="914400" cy="2063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1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343400" y="4572000"/>
            <a:ext cx="1966913" cy="160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 descr="http://images.wikia.com/forgottenrealms/images/4/44/Mind_flayer_sorc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810000" y="1447800"/>
            <a:ext cx="2375647" cy="3028951"/>
          </a:xfrm>
          <a:prstGeom prst="rect">
            <a:avLst/>
          </a:prstGeom>
          <a:noFill/>
        </p:spPr>
      </p:pic>
      <p:pic>
        <p:nvPicPr>
          <p:cNvPr id="1030" name="Picture 6" descr="http://www.toplessrobot.com/PHB35_PG27_WEB.jp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889193" y="3581400"/>
            <a:ext cx="2254807" cy="2891792"/>
          </a:xfrm>
          <a:prstGeom prst="rect">
            <a:avLst/>
          </a:prstGeom>
          <a:noFill/>
        </p:spPr>
      </p:pic>
      <p:pic>
        <p:nvPicPr>
          <p:cNvPr id="1032" name="Picture 8" descr="http://images2.wikia.nocookie.net/__cb20110225233729/finalfantasy/images/1/15/ZackCGModel-CrisisCore.pn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5867400" y="1752600"/>
            <a:ext cx="1710568" cy="257175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2844" y="1714488"/>
            <a:ext cx="6410356" cy="4714908"/>
          </a:xfrm>
        </p:spPr>
        <p:txBody>
          <a:bodyPr>
            <a:normAutofit/>
          </a:bodyPr>
          <a:lstStyle/>
          <a:p>
            <a:r>
              <a:rPr lang="en-US" dirty="0" smtClean="0"/>
              <a:t>Research Questions:</a:t>
            </a:r>
          </a:p>
          <a:p>
            <a:pPr lvl="1"/>
            <a:r>
              <a:rPr lang="en-US" dirty="0" smtClean="0"/>
              <a:t>Provenance Analysis</a:t>
            </a:r>
          </a:p>
          <a:p>
            <a:pPr marL="971550" lvl="1" indent="-457200">
              <a:buFont typeface="+mj-lt"/>
              <a:buAutoNum type="arabicPeriod"/>
            </a:pPr>
            <a:r>
              <a:rPr lang="en-US" dirty="0" smtClean="0"/>
              <a:t>Help to understand events that emerged during the game? </a:t>
            </a:r>
          </a:p>
          <a:p>
            <a:pPr marL="971550" lvl="1" indent="-457200">
              <a:buFont typeface="+mj-lt"/>
              <a:buAutoNum type="arabicPeriod"/>
            </a:pPr>
            <a:r>
              <a:rPr lang="en-US" dirty="0" smtClean="0"/>
              <a:t>Is faster than only watching a replay of the game session? </a:t>
            </a:r>
          </a:p>
          <a:p>
            <a:pPr marL="971550" lvl="1" indent="-457200">
              <a:buFont typeface="+mj-lt"/>
              <a:buAutoNum type="arabicPeriod"/>
            </a:pPr>
            <a:r>
              <a:rPr lang="en-US" dirty="0" smtClean="0"/>
              <a:t>Is more accurate than only watching a replay of the game session? </a:t>
            </a:r>
          </a:p>
          <a:p>
            <a:pPr lvl="1"/>
            <a:endParaRPr lang="en-US" dirty="0" smtClean="0"/>
          </a:p>
          <a:p>
            <a:pPr>
              <a:buNone/>
            </a:pP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Reinforcing Software Engineering Learning Through Provenance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12</a:t>
            </a:fld>
            <a:endParaRPr lang="pt-BR"/>
          </a:p>
        </p:txBody>
      </p:sp>
      <p:pic>
        <p:nvPicPr>
          <p:cNvPr id="6963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239000" y="1600200"/>
            <a:ext cx="1447800" cy="1689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9638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239000" y="3581400"/>
            <a:ext cx="1462974" cy="2562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Case of Study</a:t>
            </a:r>
          </a:p>
          <a:p>
            <a:pPr lvl="1"/>
            <a:r>
              <a:rPr lang="en-US" sz="2400" dirty="0" smtClean="0"/>
              <a:t>SDM: A Software Engineering Serious Game</a:t>
            </a:r>
          </a:p>
          <a:p>
            <a:r>
              <a:rPr lang="en-US" sz="2800" dirty="0" smtClean="0"/>
              <a:t>Provenance </a:t>
            </a:r>
            <a:r>
              <a:rPr lang="en-US" sz="2800" dirty="0" smtClean="0"/>
              <a:t>Visualization</a:t>
            </a:r>
          </a:p>
          <a:p>
            <a:pPr lvl="1"/>
            <a:r>
              <a:rPr lang="en-US" sz="2400" dirty="0" smtClean="0"/>
              <a:t>Prov Viewer</a:t>
            </a:r>
          </a:p>
          <a:p>
            <a:pPr lvl="1"/>
            <a:endParaRPr lang="en-US" dirty="0" smtClean="0"/>
          </a:p>
          <a:p>
            <a:pPr>
              <a:buNone/>
            </a:pP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Reinforcing Software Engineering Learning Through Provenance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13</a:t>
            </a:fld>
            <a:endParaRPr lang="pt-BR"/>
          </a:p>
        </p:txBody>
      </p:sp>
      <p:pic>
        <p:nvPicPr>
          <p:cNvPr id="9" name="Content Placeholder 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4343400" y="2819400"/>
            <a:ext cx="4618732" cy="34947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152400" y="3663635"/>
            <a:ext cx="4038600" cy="27963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Case </a:t>
            </a:r>
            <a:r>
              <a:rPr lang="pt-BR" dirty="0" err="1" smtClean="0"/>
              <a:t>of</a:t>
            </a:r>
            <a:r>
              <a:rPr lang="pt-BR" dirty="0" smtClean="0"/>
              <a:t> </a:t>
            </a:r>
            <a:r>
              <a:rPr lang="pt-BR" dirty="0" err="1" smtClean="0"/>
              <a:t>Study</a:t>
            </a:r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Reinforcing Software Engineering Learning Through Provenance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14</a:t>
            </a:fld>
            <a:endParaRPr lang="pt-BR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976476" y="1952809"/>
            <a:ext cx="7191048" cy="4053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 Plan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Reinforcing Software Engineering Learning Through Provenance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15</a:t>
            </a:fld>
            <a:endParaRPr lang="pt-BR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6090" y="2971800"/>
            <a:ext cx="8171820" cy="335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87" name="Picture 3" descr="http://greensmoothierecipebook.com/wp-content/uploads/2013/04/Plan-Design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3400" y="907785"/>
            <a:ext cx="1905000" cy="191161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37 Volunteers</a:t>
            </a:r>
          </a:p>
          <a:p>
            <a:pPr lvl="1"/>
            <a:r>
              <a:rPr lang="en-US" dirty="0" smtClean="0"/>
              <a:t>5 dropped out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Reinforcing Software Engineering Learning Through Provenance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16</a:t>
            </a:fld>
            <a:endParaRPr lang="pt-BR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8480" y="3124200"/>
            <a:ext cx="7927041" cy="32085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 Results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Reinforcing Software Engineering Learning Through Provenance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17</a:t>
            </a:fld>
            <a:endParaRPr lang="pt-BR"/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1554163" y="1752600"/>
          <a:ext cx="6035675" cy="1371600"/>
        </p:xfrm>
        <a:graphic>
          <a:graphicData uri="http://schemas.openxmlformats.org/drawingml/2006/table">
            <a:tbl>
              <a:tblPr/>
              <a:tblGrid>
                <a:gridCol w="572135"/>
                <a:gridCol w="1286510"/>
                <a:gridCol w="537210"/>
                <a:gridCol w="537210"/>
                <a:gridCol w="537210"/>
                <a:gridCol w="311785"/>
                <a:gridCol w="537210"/>
                <a:gridCol w="537210"/>
                <a:gridCol w="537210"/>
                <a:gridCol w="641985"/>
              </a:tblGrid>
              <a:tr h="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50" noProof="0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900" noProof="0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noProof="0" dirty="0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Q3</a:t>
                      </a:r>
                      <a:endParaRPr lang="en-US" sz="900" noProof="0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noProof="0" dirty="0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Q4</a:t>
                      </a:r>
                      <a:endParaRPr lang="en-US" sz="900" noProof="0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noProof="0" dirty="0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Q5</a:t>
                      </a:r>
                      <a:endParaRPr lang="en-US" sz="900" noProof="0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noProof="0" dirty="0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Q6</a:t>
                      </a:r>
                      <a:endParaRPr lang="en-US" sz="900" noProof="0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noProof="0" dirty="0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Q7</a:t>
                      </a:r>
                      <a:endParaRPr lang="en-US" sz="900" noProof="0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noProof="0" dirty="0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Q8</a:t>
                      </a:r>
                      <a:endParaRPr lang="en-US" sz="900" noProof="0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noProof="0" dirty="0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Q9</a:t>
                      </a:r>
                      <a:endParaRPr lang="en-US" sz="900" noProof="0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noProof="0" dirty="0" smtClean="0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Duration</a:t>
                      </a:r>
                    </a:p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noProof="0" dirty="0" smtClean="0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(Minutes)</a:t>
                      </a:r>
                      <a:endParaRPr lang="en-US" sz="900" noProof="0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</a:tr>
              <a:tr h="0">
                <a:tc rowSpan="2"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noProof="0" smtClean="0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With </a:t>
                      </a:r>
                    </a:p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noProof="0" smtClean="0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Prov</a:t>
                      </a:r>
                      <a:endParaRPr lang="en-US" sz="900" noProof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1" noProof="0" smtClean="0">
                          <a:latin typeface="Times New Roman"/>
                          <a:ea typeface="Calibri"/>
                          <a:cs typeface="Times New Roman"/>
                        </a:rPr>
                        <a:t>Mean</a:t>
                      </a:r>
                      <a:endParaRPr lang="en-US" sz="1050" noProof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1" noProof="0">
                          <a:latin typeface="Times New Roman"/>
                          <a:ea typeface="Calibri"/>
                          <a:cs typeface="Times New Roman"/>
                        </a:rPr>
                        <a:t>0.5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1" noProof="0">
                          <a:latin typeface="Times New Roman"/>
                          <a:ea typeface="Calibri"/>
                          <a:cs typeface="Times New Roman"/>
                        </a:rPr>
                        <a:t>0.9375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noProof="0">
                          <a:latin typeface="Times New Roman"/>
                          <a:ea typeface="Calibri"/>
                          <a:cs typeface="Times New Roman"/>
                        </a:rPr>
                        <a:t>0.1875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noProof="0">
                          <a:latin typeface="Times New Roman"/>
                          <a:ea typeface="Calibri"/>
                          <a:cs typeface="Times New Roman"/>
                        </a:rPr>
                        <a:t>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1" noProof="0">
                          <a:latin typeface="Times New Roman"/>
                          <a:ea typeface="Calibri"/>
                          <a:cs typeface="Times New Roman"/>
                        </a:rPr>
                        <a:t>0.375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1" noProof="0">
                          <a:latin typeface="Times New Roman"/>
                          <a:ea typeface="Calibri"/>
                          <a:cs typeface="Times New Roman"/>
                        </a:rPr>
                        <a:t>0.1562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1" noProof="0">
                          <a:latin typeface="Times New Roman"/>
                          <a:ea typeface="Calibri"/>
                          <a:cs typeface="Times New Roman"/>
                        </a:rPr>
                        <a:t>0.8125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1" noProof="0">
                          <a:latin typeface="Times New Roman"/>
                          <a:ea typeface="Calibri"/>
                          <a:cs typeface="Times New Roman"/>
                        </a:rPr>
                        <a:t>23.1875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</a:tr>
              <a:tr h="0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1" noProof="0" dirty="0" smtClean="0">
                          <a:latin typeface="Times New Roman"/>
                          <a:ea typeface="Calibri"/>
                          <a:cs typeface="Times New Roman"/>
                        </a:rPr>
                        <a:t>Standard</a:t>
                      </a:r>
                      <a:r>
                        <a:rPr lang="en-US" sz="1050" b="1" baseline="0" noProof="0" dirty="0" smtClean="0">
                          <a:latin typeface="Times New Roman"/>
                          <a:ea typeface="Calibri"/>
                          <a:cs typeface="Times New Roman"/>
                        </a:rPr>
                        <a:t> Deviation</a:t>
                      </a:r>
                      <a:endParaRPr lang="en-US" sz="1050" noProof="0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noProof="0">
                          <a:latin typeface="Times New Roman"/>
                          <a:ea typeface="Calibri"/>
                          <a:cs typeface="Times New Roman"/>
                        </a:rPr>
                        <a:t>0.5164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noProof="0">
                          <a:latin typeface="Times New Roman"/>
                          <a:ea typeface="Calibri"/>
                          <a:cs typeface="Times New Roman"/>
                        </a:rPr>
                        <a:t>0.25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noProof="0">
                          <a:latin typeface="Times New Roman"/>
                          <a:ea typeface="Calibri"/>
                          <a:cs typeface="Times New Roman"/>
                        </a:rPr>
                        <a:t>0.4031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noProof="0">
                          <a:latin typeface="Times New Roman"/>
                          <a:ea typeface="Calibri"/>
                          <a:cs typeface="Times New Roman"/>
                        </a:rPr>
                        <a:t>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noProof="0">
                          <a:latin typeface="Times New Roman"/>
                          <a:ea typeface="Calibri"/>
                          <a:cs typeface="Times New Roman"/>
                        </a:rPr>
                        <a:t>0.5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noProof="0">
                          <a:latin typeface="Times New Roman"/>
                          <a:ea typeface="Calibri"/>
                          <a:cs typeface="Times New Roman"/>
                        </a:rPr>
                        <a:t>0.3010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noProof="0">
                          <a:latin typeface="Times New Roman"/>
                          <a:ea typeface="Calibri"/>
                          <a:cs typeface="Times New Roman"/>
                        </a:rPr>
                        <a:t>0.4031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noProof="0">
                          <a:latin typeface="Times New Roman"/>
                          <a:ea typeface="Calibri"/>
                          <a:cs typeface="Times New Roman"/>
                        </a:rPr>
                        <a:t>4.2461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</a:tr>
              <a:tr h="0">
                <a:tc rowSpan="2"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noProof="0" dirty="0" smtClean="0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Without</a:t>
                      </a:r>
                    </a:p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noProof="0" dirty="0" smtClean="0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 Prov</a:t>
                      </a:r>
                      <a:endParaRPr lang="en-US" sz="900" noProof="0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1" noProof="0" smtClean="0">
                          <a:latin typeface="Times New Roman"/>
                          <a:ea typeface="Calibri"/>
                          <a:cs typeface="Times New Roman"/>
                        </a:rPr>
                        <a:t>Mean</a:t>
                      </a:r>
                      <a:endParaRPr lang="en-US" sz="1050" noProof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noProof="0">
                          <a:latin typeface="Times New Roman"/>
                          <a:ea typeface="Calibri"/>
                          <a:cs typeface="Times New Roman"/>
                        </a:rPr>
                        <a:t>0.0625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noProof="0">
                          <a:latin typeface="Times New Roman"/>
                          <a:ea typeface="Calibri"/>
                          <a:cs typeface="Times New Roman"/>
                        </a:rPr>
                        <a:t>0.875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noProof="0">
                          <a:latin typeface="Times New Roman"/>
                          <a:ea typeface="Calibri"/>
                          <a:cs typeface="Times New Roman"/>
                        </a:rPr>
                        <a:t>0.1875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noProof="0">
                          <a:latin typeface="Times New Roman"/>
                          <a:ea typeface="Calibri"/>
                          <a:cs typeface="Times New Roman"/>
                        </a:rPr>
                        <a:t>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noProof="0">
                          <a:latin typeface="Times New Roman"/>
                          <a:ea typeface="Calibri"/>
                          <a:cs typeface="Times New Roman"/>
                        </a:rPr>
                        <a:t>0.25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noProof="0">
                          <a:latin typeface="Times New Roman"/>
                          <a:ea typeface="Calibri"/>
                          <a:cs typeface="Times New Roman"/>
                        </a:rPr>
                        <a:t>0.0938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noProof="0">
                          <a:latin typeface="Times New Roman"/>
                          <a:ea typeface="Calibri"/>
                          <a:cs typeface="Times New Roman"/>
                        </a:rPr>
                        <a:t>0.5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noProof="0">
                          <a:latin typeface="Times New Roman"/>
                          <a:ea typeface="Calibri"/>
                          <a:cs typeface="Times New Roman"/>
                        </a:rPr>
                        <a:t>28.9375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</a:tr>
              <a:tr h="0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1" noProof="0" dirty="0" smtClean="0">
                          <a:latin typeface="Times New Roman"/>
                          <a:ea typeface="Calibri"/>
                          <a:cs typeface="Times New Roman"/>
                        </a:rPr>
                        <a:t>Standard</a:t>
                      </a:r>
                      <a:r>
                        <a:rPr lang="en-US" sz="1050" b="1" baseline="0" noProof="0" dirty="0" smtClean="0">
                          <a:latin typeface="Times New Roman"/>
                          <a:ea typeface="Calibri"/>
                          <a:cs typeface="Times New Roman"/>
                        </a:rPr>
                        <a:t> Deviation</a:t>
                      </a:r>
                      <a:endParaRPr lang="en-US" sz="1050" noProof="0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noProof="0">
                          <a:latin typeface="Times New Roman"/>
                          <a:ea typeface="Calibri"/>
                          <a:cs typeface="Times New Roman"/>
                        </a:rPr>
                        <a:t>0.25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noProof="0">
                          <a:latin typeface="Times New Roman"/>
                          <a:ea typeface="Calibri"/>
                          <a:cs typeface="Times New Roman"/>
                        </a:rPr>
                        <a:t>0.3416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noProof="0">
                          <a:latin typeface="Times New Roman"/>
                          <a:ea typeface="Calibri"/>
                          <a:cs typeface="Times New Roman"/>
                        </a:rPr>
                        <a:t>0.4031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noProof="0">
                          <a:latin typeface="Times New Roman"/>
                          <a:ea typeface="Calibri"/>
                          <a:cs typeface="Times New Roman"/>
                        </a:rPr>
                        <a:t>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noProof="0">
                          <a:latin typeface="Times New Roman"/>
                          <a:ea typeface="Calibri"/>
                          <a:cs typeface="Times New Roman"/>
                        </a:rPr>
                        <a:t>0.4472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noProof="0">
                          <a:latin typeface="Times New Roman"/>
                          <a:ea typeface="Calibri"/>
                          <a:cs typeface="Times New Roman"/>
                        </a:rPr>
                        <a:t>0.2015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noProof="0">
                          <a:latin typeface="Times New Roman"/>
                          <a:ea typeface="Calibri"/>
                          <a:cs typeface="Times New Roman"/>
                        </a:rPr>
                        <a:t>0.5162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noProof="0" dirty="0">
                          <a:latin typeface="Times New Roman"/>
                          <a:ea typeface="Calibri"/>
                          <a:cs typeface="Times New Roman"/>
                        </a:rPr>
                        <a:t>10.5797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</a:tr>
            </a:tbl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1600200" y="3221445"/>
            <a:ext cx="5943600" cy="32378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 Results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Mann-Whitney Test</a:t>
            </a:r>
          </a:p>
          <a:p>
            <a:pPr lvl="1">
              <a:buNone/>
            </a:pPr>
            <a:r>
              <a:rPr lang="pt-BR" dirty="0" smtClean="0"/>
              <a:t>	H</a:t>
            </a:r>
            <a:r>
              <a:rPr lang="pt-BR" baseline="-25000" dirty="0" smtClean="0"/>
              <a:t>0</a:t>
            </a:r>
            <a:r>
              <a:rPr lang="pt-BR" dirty="0" smtClean="0"/>
              <a:t> : </a:t>
            </a:r>
            <a:r>
              <a:rPr lang="el-GR" dirty="0" smtClean="0"/>
              <a:t>μ</a:t>
            </a:r>
            <a:r>
              <a:rPr lang="en-US" baseline="-25000" dirty="0" err="1" smtClean="0"/>
              <a:t>prov</a:t>
            </a:r>
            <a:r>
              <a:rPr lang="en-US" dirty="0" smtClean="0"/>
              <a:t> = </a:t>
            </a:r>
            <a:r>
              <a:rPr lang="el-GR" dirty="0" smtClean="0"/>
              <a:t>μ</a:t>
            </a:r>
            <a:r>
              <a:rPr lang="en-US" baseline="-25000" dirty="0" smtClean="0"/>
              <a:t>replay</a:t>
            </a:r>
          </a:p>
          <a:p>
            <a:pPr lvl="1">
              <a:buNone/>
            </a:pPr>
            <a:r>
              <a:rPr lang="pt-BR" dirty="0" smtClean="0"/>
              <a:t>	H</a:t>
            </a:r>
            <a:r>
              <a:rPr lang="pt-BR" baseline="-25000" dirty="0" smtClean="0"/>
              <a:t>1</a:t>
            </a:r>
            <a:r>
              <a:rPr lang="pt-BR" dirty="0" smtClean="0"/>
              <a:t> : </a:t>
            </a:r>
            <a:r>
              <a:rPr lang="el-GR" dirty="0" smtClean="0"/>
              <a:t>μ</a:t>
            </a:r>
            <a:r>
              <a:rPr lang="en-US" baseline="-25000" dirty="0" err="1" smtClean="0"/>
              <a:t>prov</a:t>
            </a:r>
            <a:r>
              <a:rPr lang="en-US" dirty="0" smtClean="0"/>
              <a:t> ≠ </a:t>
            </a:r>
            <a:r>
              <a:rPr lang="el-GR" dirty="0" smtClean="0"/>
              <a:t>μ</a:t>
            </a:r>
            <a:r>
              <a:rPr lang="en-US" baseline="-25000" dirty="0" smtClean="0"/>
              <a:t>replay</a:t>
            </a:r>
            <a:endParaRPr lang="pt-BR" baseline="-25000" dirty="0" smtClean="0"/>
          </a:p>
          <a:p>
            <a:pPr lvl="1"/>
            <a:endParaRPr lang="pt-BR" baseline="-25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Reinforcing Software Engineering Learning Through Provenance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18</a:t>
            </a:fld>
            <a:endParaRPr lang="pt-BR"/>
          </a:p>
        </p:txBody>
      </p:sp>
      <p:graphicFrame>
        <p:nvGraphicFramePr>
          <p:cNvPr id="9" name="Content Placeholder 6"/>
          <p:cNvGraphicFramePr>
            <a:graphicFrameLocks/>
          </p:cNvGraphicFramePr>
          <p:nvPr/>
        </p:nvGraphicFramePr>
        <p:xfrm>
          <a:off x="457200" y="4876800"/>
          <a:ext cx="8061958" cy="1188720"/>
        </p:xfrm>
        <a:graphic>
          <a:graphicData uri="http://schemas.openxmlformats.org/drawingml/2006/table">
            <a:tbl>
              <a:tblPr/>
              <a:tblGrid>
                <a:gridCol w="888164"/>
                <a:gridCol w="949960"/>
                <a:gridCol w="888164"/>
                <a:gridCol w="887329"/>
                <a:gridCol w="887329"/>
                <a:gridCol w="888164"/>
                <a:gridCol w="888164"/>
                <a:gridCol w="889000"/>
                <a:gridCol w="895684"/>
              </a:tblGrid>
              <a:tr h="0">
                <a:tc rowSpan="2"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600" b="1" noProof="0" dirty="0" smtClean="0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α = 0.05</a:t>
                      </a:r>
                      <a:endParaRPr lang="pt-BR" sz="2400" noProof="0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noProof="0" dirty="0" smtClean="0">
                          <a:solidFill>
                            <a:schemeClr val="bg1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Correctness</a:t>
                      </a:r>
                      <a:endParaRPr lang="en-US" sz="2400" b="1" noProof="0" dirty="0">
                        <a:solidFill>
                          <a:schemeClr val="bg1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2000" b="1" noProof="0" dirty="0" smtClean="0">
                          <a:solidFill>
                            <a:schemeClr val="bg1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Time</a:t>
                      </a:r>
                      <a:endParaRPr lang="pt-BR" sz="2400" b="1" noProof="0" dirty="0">
                        <a:solidFill>
                          <a:schemeClr val="bg1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</a:tr>
              <a:tr h="0">
                <a:tc vMerge="1"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600" b="1" noProof="0" smtClean="0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Q3</a:t>
                      </a:r>
                      <a:endParaRPr lang="pt-BR" sz="2400" noProof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600" b="1" noProof="0" smtClean="0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Q4</a:t>
                      </a:r>
                      <a:endParaRPr lang="pt-BR" sz="2400" noProof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600" b="1" noProof="0" smtClean="0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Q5</a:t>
                      </a:r>
                      <a:endParaRPr lang="pt-BR" sz="2400" noProof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600" b="1" noProof="0" smtClean="0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Q6</a:t>
                      </a:r>
                      <a:endParaRPr lang="pt-BR" sz="2400" noProof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600" b="1" noProof="0" smtClean="0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Q7</a:t>
                      </a:r>
                      <a:endParaRPr lang="pt-BR" sz="2400" noProof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600" b="1" noProof="0" smtClean="0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Q8</a:t>
                      </a:r>
                      <a:endParaRPr lang="pt-BR" sz="2400" noProof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600" b="1" noProof="0" smtClean="0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Q9</a:t>
                      </a:r>
                      <a:endParaRPr lang="pt-BR" sz="2400" noProof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600" b="1" noProof="0" smtClean="0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Duração</a:t>
                      </a:r>
                      <a:endParaRPr lang="pt-BR" sz="2400" noProof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600" b="1" noProof="0" smtClean="0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p-valor</a:t>
                      </a:r>
                      <a:endParaRPr lang="pt-BR" sz="2400" noProof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600" b="1" noProof="0" smtClean="0">
                          <a:latin typeface="Times New Roman"/>
                          <a:ea typeface="Calibri"/>
                          <a:cs typeface="Times New Roman"/>
                        </a:rPr>
                        <a:t>0.007259</a:t>
                      </a:r>
                      <a:endParaRPr lang="pt-BR" sz="2400" b="1" noProof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600" noProof="0" smtClean="0">
                          <a:latin typeface="Times New Roman"/>
                          <a:ea typeface="Calibri"/>
                          <a:cs typeface="Times New Roman"/>
                        </a:rPr>
                        <a:t>0.5757</a:t>
                      </a:r>
                      <a:endParaRPr lang="pt-BR" sz="2400" noProof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600" noProof="0" smtClean="0">
                          <a:latin typeface="Times New Roman"/>
                          <a:ea typeface="Calibri"/>
                          <a:cs typeface="Times New Roman"/>
                        </a:rPr>
                        <a:t>1</a:t>
                      </a:r>
                      <a:endParaRPr lang="pt-BR" sz="2400" noProof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noProof="0" dirty="0" smtClean="0">
                          <a:latin typeface="Times New Roman"/>
                          <a:ea typeface="Calibri"/>
                          <a:cs typeface="Times New Roman"/>
                        </a:rPr>
                        <a:t>Null</a:t>
                      </a:r>
                      <a:endParaRPr lang="en-US" sz="2400" noProof="0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600" noProof="0" smtClean="0">
                          <a:latin typeface="Times New Roman"/>
                          <a:ea typeface="Calibri"/>
                          <a:cs typeface="Times New Roman"/>
                        </a:rPr>
                        <a:t>0.467</a:t>
                      </a:r>
                      <a:endParaRPr lang="pt-BR" sz="2400" noProof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600" noProof="0" smtClean="0">
                          <a:latin typeface="Times New Roman"/>
                          <a:ea typeface="Calibri"/>
                          <a:cs typeface="Times New Roman"/>
                        </a:rPr>
                        <a:t>0.6371</a:t>
                      </a:r>
                      <a:endParaRPr lang="pt-BR" sz="2400" noProof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600" b="0" noProof="0" dirty="0" smtClean="0">
                          <a:latin typeface="Times New Roman"/>
                          <a:ea typeface="Calibri"/>
                          <a:cs typeface="Times New Roman"/>
                        </a:rPr>
                        <a:t>0.07049</a:t>
                      </a:r>
                      <a:endParaRPr lang="pt-BR" sz="2400" b="0" noProof="0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600" b="1" noProof="0" dirty="0" smtClean="0">
                          <a:latin typeface="Times New Roman"/>
                          <a:ea typeface="Calibri"/>
                          <a:cs typeface="Times New Roman"/>
                        </a:rPr>
                        <a:t>0.03595</a:t>
                      </a:r>
                      <a:endParaRPr lang="pt-BR" sz="2400" b="1" noProof="0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7239000" y="4419600"/>
            <a:ext cx="1449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α = 0.05 = 5%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33400" y="4419600"/>
            <a:ext cx="34217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p-value &lt; α: Reject null Hypothesis</a:t>
            </a:r>
          </a:p>
        </p:txBody>
      </p:sp>
      <p:pic>
        <p:nvPicPr>
          <p:cNvPr id="6146" name="Picture 2" descr="http://www.permeative.com/blog/wp-content/uploads/2012/02/tracking-results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81600" y="1905000"/>
            <a:ext cx="2628900" cy="197167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58" name="Picture 2" descr="http://blog.questionmark.com/wp-content/uploads/2013/05/validity-experimental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0442" y="4572000"/>
            <a:ext cx="1134958" cy="1885950"/>
          </a:xfrm>
          <a:prstGeom prst="rect">
            <a:avLst/>
          </a:prstGeom>
          <a:noFill/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Threats to Validity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Internal</a:t>
            </a:r>
          </a:p>
          <a:p>
            <a:pPr lvl="1"/>
            <a:r>
              <a:rPr lang="en-US" dirty="0" smtClean="0"/>
              <a:t>Group Division</a:t>
            </a:r>
          </a:p>
          <a:p>
            <a:pPr lvl="1"/>
            <a:r>
              <a:rPr lang="en-US" dirty="0" smtClean="0"/>
              <a:t>Individual Perception</a:t>
            </a:r>
          </a:p>
          <a:p>
            <a:pPr lvl="1"/>
            <a:r>
              <a:rPr lang="en-US" dirty="0" smtClean="0"/>
              <a:t>Volunteers are more motivated</a:t>
            </a:r>
          </a:p>
          <a:p>
            <a:pPr lvl="1"/>
            <a:r>
              <a:rPr lang="en-US" dirty="0" smtClean="0"/>
              <a:t>First Contact with Game and Tool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External</a:t>
            </a:r>
          </a:p>
          <a:p>
            <a:pPr lvl="1"/>
            <a:r>
              <a:rPr lang="en-US" dirty="0" smtClean="0"/>
              <a:t>Discrepancy in Experience</a:t>
            </a:r>
          </a:p>
          <a:p>
            <a:pPr lvl="2"/>
            <a:r>
              <a:rPr lang="en-US" dirty="0" smtClean="0"/>
              <a:t>Mitigated by being in the same period and discipline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Construct</a:t>
            </a:r>
          </a:p>
          <a:p>
            <a:pPr lvl="1"/>
            <a:r>
              <a:rPr lang="en-US" dirty="0" smtClean="0"/>
              <a:t>Lack of Knowledge</a:t>
            </a:r>
          </a:p>
          <a:p>
            <a:pPr lvl="2"/>
            <a:r>
              <a:rPr lang="en-US" dirty="0" smtClean="0"/>
              <a:t>Mitigated by having 7 Questions exploring different aspects</a:t>
            </a:r>
          </a:p>
          <a:p>
            <a:pPr lvl="1"/>
            <a:r>
              <a:rPr lang="en-US" dirty="0" smtClean="0"/>
              <a:t>Duration</a:t>
            </a:r>
          </a:p>
          <a:p>
            <a:pPr lvl="2"/>
            <a:r>
              <a:rPr lang="en-US" dirty="0" smtClean="0"/>
              <a:t>Mitigated by controlling start and end time</a:t>
            </a:r>
          </a:p>
          <a:p>
            <a:endParaRPr lang="en-US" dirty="0" smtClean="0"/>
          </a:p>
          <a:p>
            <a:r>
              <a:rPr lang="en-US" dirty="0" smtClean="0"/>
              <a:t>Conclusion</a:t>
            </a:r>
          </a:p>
          <a:p>
            <a:pPr lvl="1"/>
            <a:r>
              <a:rPr lang="en-US" dirty="0" smtClean="0"/>
              <a:t>Interpretation</a:t>
            </a:r>
          </a:p>
          <a:p>
            <a:pPr lvl="2"/>
            <a:r>
              <a:rPr lang="en-US" dirty="0" smtClean="0"/>
              <a:t>Mitigated by explaining Questionnaire</a:t>
            </a:r>
          </a:p>
          <a:p>
            <a:pPr lvl="1"/>
            <a:r>
              <a:rPr lang="en-US" dirty="0" smtClean="0"/>
              <a:t>Watched a video instead of playing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Reinforcing Software Engineering Learning Through Provenance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19</a:t>
            </a:fld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§"/>
            </a:pPr>
            <a:r>
              <a:rPr lang="en-US" sz="2600" dirty="0" smtClean="0"/>
              <a:t>Theoretical Classes</a:t>
            </a:r>
          </a:p>
          <a:p>
            <a:pPr lvl="1">
              <a:buFont typeface="Wingdings" pitchFamily="2" charset="2"/>
              <a:buChar char="Ø"/>
            </a:pPr>
            <a:r>
              <a:rPr lang="en-US" sz="2200" dirty="0" smtClean="0"/>
              <a:t>Knowledge</a:t>
            </a:r>
          </a:p>
          <a:p>
            <a:pPr>
              <a:buFont typeface="Arial" charset="0"/>
              <a:buChar char="•"/>
            </a:pPr>
            <a:endParaRPr lang="en-US" sz="2600" dirty="0" smtClean="0"/>
          </a:p>
          <a:p>
            <a:pPr>
              <a:buFont typeface="Wingdings" pitchFamily="2" charset="2"/>
              <a:buChar char="§"/>
            </a:pPr>
            <a:r>
              <a:rPr lang="en-US" sz="2600" dirty="0" smtClean="0"/>
              <a:t>Practical Work</a:t>
            </a:r>
          </a:p>
          <a:p>
            <a:pPr lvl="1">
              <a:buFont typeface="Wingdings" pitchFamily="2" charset="2"/>
              <a:buChar char="Ø"/>
            </a:pPr>
            <a:r>
              <a:rPr lang="en-US" sz="2200" dirty="0" smtClean="0"/>
              <a:t>Competence</a:t>
            </a:r>
          </a:p>
          <a:p>
            <a:pPr lvl="2">
              <a:buFont typeface="Wingdings" pitchFamily="2" charset="2"/>
              <a:buChar char="Ø"/>
            </a:pPr>
            <a:r>
              <a:rPr lang="en-US" sz="2200" dirty="0" smtClean="0"/>
              <a:t>Know how to</a:t>
            </a:r>
          </a:p>
          <a:p>
            <a:pPr lvl="1">
              <a:buFont typeface="Wingdings" pitchFamily="2" charset="2"/>
              <a:buChar char="Ø"/>
            </a:pPr>
            <a:r>
              <a:rPr lang="en-US" sz="2200" dirty="0" smtClean="0"/>
              <a:t>Performance</a:t>
            </a:r>
          </a:p>
          <a:p>
            <a:pPr lvl="2">
              <a:buFont typeface="Wingdings" pitchFamily="2" charset="2"/>
              <a:buChar char="Ø"/>
            </a:pPr>
            <a:r>
              <a:rPr lang="en-US" sz="2200" dirty="0" smtClean="0"/>
              <a:t>Show how to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Reinforcing Software Engineering Learning Through Provenance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2</a:t>
            </a:fld>
            <a:endParaRPr lang="pt-BR"/>
          </a:p>
        </p:txBody>
      </p:sp>
      <p:pic>
        <p:nvPicPr>
          <p:cNvPr id="7" name="Picture 2" descr="http://4.bp.blogspot.com/_uTQc5EdfyYg/SGD5Hj2zokI/AAAAAAAAAJ8/23WgWWUXAEw/S660/classroom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62400" y="3733800"/>
            <a:ext cx="4967288" cy="2500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3010" name="Picture 2" descr="http://www.faithmarietta.com/faithkorean/wp-content/uploads/2013/03/computer-classes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96000" y="1524000"/>
            <a:ext cx="2743200" cy="218084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Presented New perspectives on Software Engineering Learning Process</a:t>
            </a:r>
          </a:p>
          <a:p>
            <a:pPr lvl="1"/>
            <a:r>
              <a:rPr lang="en-US" dirty="0" smtClean="0"/>
              <a:t>Game provenance </a:t>
            </a:r>
          </a:p>
          <a:p>
            <a:pPr lvl="2"/>
            <a:r>
              <a:rPr lang="en-US" dirty="0" smtClean="0"/>
              <a:t>Induce deeper Analysis </a:t>
            </a:r>
          </a:p>
          <a:p>
            <a:pPr lvl="2"/>
            <a:r>
              <a:rPr lang="en-US" dirty="0" smtClean="0"/>
              <a:t>Induce discussions regarding the game session</a:t>
            </a:r>
          </a:p>
          <a:p>
            <a:pPr lvl="2"/>
            <a:r>
              <a:rPr lang="en-US" dirty="0" smtClean="0"/>
              <a:t>Identify Cause-and-Effect Relationships</a:t>
            </a:r>
          </a:p>
          <a:p>
            <a:pPr lvl="2"/>
            <a:endParaRPr lang="en-US" dirty="0" smtClean="0"/>
          </a:p>
          <a:p>
            <a:r>
              <a:rPr lang="en-US" dirty="0" smtClean="0"/>
              <a:t>Game Provenance can also help on:</a:t>
            </a:r>
          </a:p>
          <a:p>
            <a:pPr marL="571500" indent="-514350">
              <a:buFont typeface="+mj-lt"/>
              <a:buAutoNum type="arabicPeriod"/>
            </a:pPr>
            <a:r>
              <a:rPr lang="en-US" dirty="0" smtClean="0"/>
              <a:t>Confirming the hypotheses formulated by students</a:t>
            </a:r>
          </a:p>
          <a:p>
            <a:pPr marL="571500" indent="-514350">
              <a:buFont typeface="+mj-lt"/>
              <a:buAutoNum type="arabicPeriod"/>
            </a:pPr>
            <a:r>
              <a:rPr lang="en-US" dirty="0" smtClean="0"/>
              <a:t>Supporting tutors for a better guidance</a:t>
            </a:r>
          </a:p>
          <a:p>
            <a:pPr marL="571500" indent="-514350">
              <a:buFont typeface="+mj-lt"/>
              <a:buAutoNum type="arabicPeriod"/>
            </a:pPr>
            <a:r>
              <a:rPr lang="en-US" dirty="0" smtClean="0"/>
              <a:t>Motivating practical exercises around some case studies</a:t>
            </a:r>
          </a:p>
          <a:p>
            <a:pPr marL="571500" indent="-514350">
              <a:buFont typeface="+mj-lt"/>
              <a:buAutoNum type="arabicPeriod"/>
            </a:pPr>
            <a:r>
              <a:rPr lang="en-US" dirty="0" smtClean="0"/>
              <a:t>Extracting behavior patterns from individual sessions or groups of sessions</a:t>
            </a:r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Reinforcing Software Engineering Learning Through Provenance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20</a:t>
            </a:fld>
            <a:endParaRPr lang="pt-BR"/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248400" y="2286000"/>
            <a:ext cx="1449196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Research Questions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2844" y="1714488"/>
            <a:ext cx="6410356" cy="4714908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Provenance Analysis</a:t>
            </a:r>
          </a:p>
          <a:p>
            <a:pPr marL="571500" indent="-457200">
              <a:buFont typeface="+mj-lt"/>
              <a:buAutoNum type="arabicPeriod"/>
            </a:pPr>
            <a:r>
              <a:rPr lang="en-US" dirty="0" smtClean="0"/>
              <a:t>Help to understand events that emerged during the game? </a:t>
            </a:r>
          </a:p>
          <a:p>
            <a:pPr marL="971550" lvl="1" indent="-457200">
              <a:buFont typeface="Wingdings" pitchFamily="2" charset="2"/>
              <a:buChar char="Ø"/>
            </a:pPr>
            <a:r>
              <a:rPr lang="en-US" b="1" dirty="0" smtClean="0"/>
              <a:t>Yes</a:t>
            </a:r>
            <a:r>
              <a:rPr lang="en-US" dirty="0" smtClean="0"/>
              <a:t>. Helped to understand the underlying influences.</a:t>
            </a:r>
          </a:p>
          <a:p>
            <a:pPr marL="971550" lvl="1" indent="-457200">
              <a:buFont typeface="Wingdings" pitchFamily="2" charset="2"/>
              <a:buChar char="Ø"/>
            </a:pPr>
            <a:endParaRPr lang="en-US" dirty="0" smtClean="0"/>
          </a:p>
          <a:p>
            <a:pPr marL="571500" indent="-457200">
              <a:buFont typeface="+mj-lt"/>
              <a:buAutoNum type="arabicPeriod"/>
            </a:pPr>
            <a:r>
              <a:rPr lang="en-US" dirty="0" smtClean="0"/>
              <a:t>Is faster than only watching a replay of the game session? </a:t>
            </a:r>
          </a:p>
          <a:p>
            <a:pPr marL="971550" lvl="1" indent="-457200">
              <a:buFont typeface="Wingdings" pitchFamily="2" charset="2"/>
              <a:buChar char="Ø"/>
            </a:pPr>
            <a:r>
              <a:rPr lang="en-US" b="1" dirty="0" smtClean="0"/>
              <a:t>Yes</a:t>
            </a:r>
            <a:r>
              <a:rPr lang="en-US" dirty="0" smtClean="0"/>
              <a:t>, even when using the tool for the first time.</a:t>
            </a:r>
          </a:p>
          <a:p>
            <a:pPr marL="971550" lvl="1" indent="-457200">
              <a:buFont typeface="+mj-lt"/>
              <a:buAutoNum type="arabicPeriod"/>
            </a:pPr>
            <a:endParaRPr lang="en-US" dirty="0" smtClean="0"/>
          </a:p>
          <a:p>
            <a:pPr marL="571500" indent="-457200">
              <a:buFont typeface="+mj-lt"/>
              <a:buAutoNum type="arabicPeriod"/>
            </a:pPr>
            <a:r>
              <a:rPr lang="en-US" dirty="0" smtClean="0"/>
              <a:t>Is more accurate than only watching a replay of the game session? </a:t>
            </a:r>
          </a:p>
          <a:p>
            <a:pPr marL="971550" lvl="1" indent="-457200">
              <a:buFont typeface="Wingdings" pitchFamily="2" charset="2"/>
              <a:buChar char="Ø"/>
            </a:pPr>
            <a:r>
              <a:rPr lang="en-US" b="1" dirty="0" smtClean="0"/>
              <a:t>Yes</a:t>
            </a:r>
            <a:r>
              <a:rPr lang="en-US" dirty="0" smtClean="0"/>
              <a:t>. It provides equal or more accurate answers.</a:t>
            </a:r>
          </a:p>
          <a:p>
            <a:pPr marL="971550" lvl="1" indent="-457200">
              <a:buNone/>
            </a:pPr>
            <a:endParaRPr lang="en-US" dirty="0" smtClean="0"/>
          </a:p>
          <a:p>
            <a:pPr lvl="1"/>
            <a:endParaRPr lang="en-US" dirty="0" smtClean="0"/>
          </a:p>
          <a:p>
            <a:pPr>
              <a:buNone/>
            </a:pP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Reinforcing Software Engineering Learning Through Provenance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21</a:t>
            </a:fld>
            <a:endParaRPr lang="pt-BR"/>
          </a:p>
        </p:txBody>
      </p:sp>
      <p:pic>
        <p:nvPicPr>
          <p:cNvPr id="75778" name="Picture 2" descr="http://brunobuergi.yourmarketingsystem.net/files/2012/06/Goals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05600" y="4800600"/>
            <a:ext cx="2286000" cy="1634491"/>
          </a:xfrm>
          <a:prstGeom prst="rect">
            <a:avLst/>
          </a:prstGeom>
          <a:noFill/>
        </p:spPr>
      </p:pic>
      <p:pic>
        <p:nvPicPr>
          <p:cNvPr id="75780" name="Picture 4" descr="http://www.magicalmaths.org/wp-content/uploads/2012/11/conclusion-introduction-starter-plenary7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629400" y="2362200"/>
            <a:ext cx="2116015" cy="21336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http://projetoseti.com.br/wp-content/uploads/2012/01/coaching1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94383" y="4343400"/>
            <a:ext cx="2549617" cy="2030494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Graph </a:t>
            </a:r>
          </a:p>
          <a:p>
            <a:pPr lvl="1"/>
            <a:r>
              <a:rPr lang="en-US" dirty="0" smtClean="0"/>
              <a:t>Layouts</a:t>
            </a:r>
          </a:p>
          <a:p>
            <a:pPr lvl="1"/>
            <a:r>
              <a:rPr lang="en-US" dirty="0" smtClean="0"/>
              <a:t>Inference</a:t>
            </a:r>
          </a:p>
          <a:p>
            <a:endParaRPr lang="en-US" dirty="0" smtClean="0"/>
          </a:p>
          <a:p>
            <a:r>
              <a:rPr lang="en-US" dirty="0" smtClean="0"/>
              <a:t>Game module for Provenance Gathering</a:t>
            </a:r>
          </a:p>
          <a:p>
            <a:pPr lvl="1"/>
            <a:r>
              <a:rPr lang="en-US" dirty="0" smtClean="0"/>
              <a:t>Easier integration with other games</a:t>
            </a:r>
          </a:p>
          <a:p>
            <a:endParaRPr lang="en-US" dirty="0" smtClean="0"/>
          </a:p>
          <a:p>
            <a:r>
              <a:rPr lang="en-US" dirty="0" smtClean="0"/>
              <a:t>More Experiments!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Reinforcing Software Engineering Learning Through Provenance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22</a:t>
            </a:fld>
            <a:endParaRPr lang="pt-BR"/>
          </a:p>
        </p:txBody>
      </p:sp>
      <p:pic>
        <p:nvPicPr>
          <p:cNvPr id="73730" name="Picture 2" descr="http://aremorch.com/wp-content/uploads/2011/04/todo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67400" y="1447800"/>
            <a:ext cx="2514600" cy="222385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 Reinforcing Software Engineering Learning Through Provenance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pt-BR" b="1" dirty="0" err="1" smtClean="0"/>
              <a:t>Troy</a:t>
            </a:r>
            <a:r>
              <a:rPr lang="pt-BR" b="1" dirty="0" smtClean="0"/>
              <a:t> C. </a:t>
            </a:r>
            <a:r>
              <a:rPr lang="pt-BR" b="1" dirty="0" err="1" smtClean="0"/>
              <a:t>Kohwalter</a:t>
            </a:r>
            <a:endParaRPr lang="pt-BR" dirty="0" smtClean="0"/>
          </a:p>
          <a:p>
            <a:r>
              <a:rPr lang="pt-BR" dirty="0" err="1" smtClean="0"/>
              <a:t>Esteban</a:t>
            </a:r>
            <a:r>
              <a:rPr lang="pt-BR" dirty="0" smtClean="0"/>
              <a:t> W. G. </a:t>
            </a:r>
            <a:r>
              <a:rPr lang="pt-BR" dirty="0" err="1" smtClean="0"/>
              <a:t>Clua</a:t>
            </a:r>
            <a:r>
              <a:rPr lang="pt-BR" dirty="0" smtClean="0"/>
              <a:t>, Leonardo G. P. Murta</a:t>
            </a:r>
            <a:endParaRPr lang="en-US" dirty="0" smtClean="0"/>
          </a:p>
          <a:p>
            <a:r>
              <a:rPr lang="pt-BR" sz="2200" i="1" dirty="0" smtClean="0"/>
              <a:t>Instituto de Computação – Universidade Federal Fluminense (UFF)</a:t>
            </a:r>
            <a:endParaRPr lang="en-US" sz="2200" i="1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§"/>
            </a:pPr>
            <a:r>
              <a:rPr lang="en-US" dirty="0" smtClean="0"/>
              <a:t>Games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 smtClean="0"/>
              <a:t>Fun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smtClean="0"/>
              <a:t>Enjoyment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 smtClean="0"/>
              <a:t>Involving	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smtClean="0"/>
              <a:t>Play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 smtClean="0"/>
              <a:t>Motivating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smtClean="0"/>
              <a:t>Goals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 smtClean="0"/>
              <a:t>Learning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smtClean="0"/>
              <a:t>Feedback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Reinforcing Software Engineering Learning Through Provenance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3</a:t>
            </a:fld>
            <a:endParaRPr lang="pt-BR"/>
          </a:p>
        </p:txBody>
      </p:sp>
      <p:pic>
        <p:nvPicPr>
          <p:cNvPr id="10" name="Picture 2" descr="http://images.clipartof.com/small/439904-Royalty-Free-RF-Clip-Art-Illustration-Of-A-Cartoon-Addicted-Man-Playing-Games-On-A-Computer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356100" y="2038350"/>
            <a:ext cx="4162425" cy="428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lvl="1" indent="-342900">
              <a:buFont typeface="Arial" pitchFamily="34" charset="0"/>
              <a:buChar char="•"/>
            </a:pPr>
            <a:r>
              <a:rPr lang="en-US" sz="3200" dirty="0" smtClean="0"/>
              <a:t>Bloody Hell! Why did this happen!?</a:t>
            </a:r>
          </a:p>
          <a:p>
            <a:pPr lvl="1"/>
            <a:r>
              <a:rPr lang="en-US" dirty="0" smtClean="0"/>
              <a:t>How!</a:t>
            </a:r>
          </a:p>
          <a:p>
            <a:pPr lvl="1"/>
            <a:r>
              <a:rPr lang="en-US" dirty="0" smtClean="0"/>
              <a:t>Why!?</a:t>
            </a:r>
          </a:p>
          <a:p>
            <a:pPr lvl="1"/>
            <a:r>
              <a:rPr lang="en-US" dirty="0" smtClean="0"/>
              <a:t>Impossible!!!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What have I done wrong?</a:t>
            </a:r>
          </a:p>
          <a:p>
            <a:endParaRPr lang="en-US" dirty="0" smtClean="0"/>
          </a:p>
          <a:p>
            <a:r>
              <a:rPr lang="en-US" dirty="0" smtClean="0"/>
              <a:t>Did I make a mistake?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Reinforcing Software Engineering Learning Through Provenance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4</a:t>
            </a:fld>
            <a:endParaRPr lang="pt-BR"/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00400" y="2209800"/>
            <a:ext cx="1135527" cy="16236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8" descr="Cartoon Computer Game kostenlos download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953000" y="2895600"/>
            <a:ext cx="3810000" cy="2981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Game Outcome</a:t>
            </a:r>
          </a:p>
          <a:p>
            <a:pPr lvl="1"/>
            <a:r>
              <a:rPr lang="en-US" dirty="0" smtClean="0"/>
              <a:t>Derived from Decisions and Actions</a:t>
            </a:r>
          </a:p>
          <a:p>
            <a:pPr lvl="2"/>
            <a:r>
              <a:rPr lang="en-US" dirty="0" smtClean="0"/>
              <a:t>Cause-and-Effect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How to analyze it? </a:t>
            </a:r>
          </a:p>
          <a:p>
            <a:pPr lvl="1"/>
            <a:r>
              <a:rPr lang="en-US" dirty="0" smtClean="0"/>
              <a:t>Retry the game?</a:t>
            </a:r>
          </a:p>
          <a:p>
            <a:pPr lvl="1"/>
            <a:r>
              <a:rPr lang="en-US" dirty="0" smtClean="0"/>
              <a:t>Trial-and-Error approach?</a:t>
            </a:r>
          </a:p>
          <a:p>
            <a:pPr lvl="2"/>
            <a:endParaRPr lang="en-US" dirty="0" smtClean="0"/>
          </a:p>
          <a:p>
            <a:endParaRPr lang="en-US" dirty="0" smtClean="0"/>
          </a:p>
          <a:p>
            <a:endParaRPr lang="pt-BR" dirty="0" smtClean="0"/>
          </a:p>
          <a:p>
            <a:pPr lvl="1">
              <a:buNone/>
            </a:pPr>
            <a:endParaRPr lang="pt-BR" dirty="0" smtClean="0"/>
          </a:p>
          <a:p>
            <a:pPr lvl="1"/>
            <a:endParaRPr lang="pt-BR" dirty="0" smtClean="0"/>
          </a:p>
          <a:p>
            <a:endParaRPr lang="pt-BR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Reinforcing Software Engineering Learning Through Provenance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5</a:t>
            </a:fld>
            <a:endParaRPr lang="pt-BR"/>
          </a:p>
        </p:txBody>
      </p:sp>
      <p:pic>
        <p:nvPicPr>
          <p:cNvPr id="111618" name="Picture 2" descr="http://www.sandrabaptist.com/wp-content/uploads/2013/04/Cause-Effect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76800" y="3048000"/>
            <a:ext cx="4038600" cy="302895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19400" y="3657600"/>
            <a:ext cx="6135934" cy="1995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algn="ctr">
              <a:buNone/>
            </a:pPr>
            <a:r>
              <a:rPr lang="en-US" sz="4100" i="1" dirty="0" smtClean="0"/>
              <a:t>“Refers to the documented history of an art object, or the documentation of processes in a digital object’s life cycle”</a:t>
            </a:r>
          </a:p>
          <a:p>
            <a:endParaRPr lang="en-US" dirty="0" smtClean="0"/>
          </a:p>
          <a:p>
            <a:r>
              <a:rPr lang="en-US" dirty="0" smtClean="0"/>
              <a:t>Provenance Graph</a:t>
            </a:r>
          </a:p>
          <a:p>
            <a:pPr lvl="1"/>
            <a:r>
              <a:rPr lang="en-US" dirty="0" smtClean="0"/>
              <a:t>Causality Graph</a:t>
            </a:r>
          </a:p>
          <a:p>
            <a:pPr lvl="2"/>
            <a:r>
              <a:rPr lang="en-US" dirty="0" smtClean="0"/>
              <a:t>Agents</a:t>
            </a:r>
          </a:p>
          <a:p>
            <a:pPr lvl="2"/>
            <a:r>
              <a:rPr lang="en-US" dirty="0" smtClean="0"/>
              <a:t>Entities</a:t>
            </a:r>
          </a:p>
          <a:p>
            <a:pPr lvl="2"/>
            <a:r>
              <a:rPr lang="en-US" dirty="0" smtClean="0"/>
              <a:t>Activities</a:t>
            </a:r>
          </a:p>
          <a:p>
            <a:endParaRPr lang="en-US" dirty="0" smtClean="0"/>
          </a:p>
          <a:p>
            <a:r>
              <a:rPr lang="en-US" dirty="0" smtClean="0"/>
              <a:t>Provenance Models</a:t>
            </a:r>
          </a:p>
          <a:p>
            <a:pPr lvl="1"/>
            <a:r>
              <a:rPr lang="en-US" dirty="0" smtClean="0"/>
              <a:t>OPM (2007)</a:t>
            </a:r>
          </a:p>
          <a:p>
            <a:pPr lvl="1"/>
            <a:r>
              <a:rPr lang="en-US" dirty="0" smtClean="0"/>
              <a:t>PROV (2010)</a:t>
            </a:r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Reinforcing Software Engineering Learning Through Provenance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6</a:t>
            </a:fld>
            <a:endParaRPr lang="pt-BR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57200" y="500050"/>
            <a:ext cx="8229600" cy="7191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sz="4400" dirty="0" smtClean="0"/>
              <a:t>Provenance</a:t>
            </a:r>
            <a:endParaRPr kumimoji="0" lang="en-US" sz="4400" b="0" i="0" u="none" strike="noStrike" kern="1200" cap="none" spc="0" normalizeH="0" baseline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027715" y="6248400"/>
            <a:ext cx="211628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http://www.w3.org/TR/prov-primer/</a:t>
            </a:r>
            <a:endParaRPr lang="en-US" sz="1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Evaluate Game Provenance for:</a:t>
            </a:r>
          </a:p>
          <a:p>
            <a:pPr lvl="1"/>
            <a:r>
              <a:rPr lang="en-US" dirty="0" smtClean="0"/>
              <a:t>Game Analysis</a:t>
            </a:r>
          </a:p>
          <a:p>
            <a:pPr lvl="2"/>
            <a:r>
              <a:rPr lang="en-US" dirty="0" smtClean="0"/>
              <a:t>More efficient?</a:t>
            </a:r>
          </a:p>
          <a:p>
            <a:pPr lvl="2"/>
            <a:r>
              <a:rPr lang="en-US" dirty="0" smtClean="0"/>
              <a:t>More effective?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Aiding Students</a:t>
            </a:r>
          </a:p>
          <a:p>
            <a:pPr lvl="2"/>
            <a:r>
              <a:rPr lang="en-US" dirty="0" smtClean="0"/>
              <a:t>Understand underlying reasons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Reinforcing Software Engineering Learning Through Provenance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7</a:t>
            </a:fld>
            <a:endParaRPr lang="pt-BR"/>
          </a:p>
        </p:txBody>
      </p:sp>
      <p:pic>
        <p:nvPicPr>
          <p:cNvPr id="5837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23477" y="2895600"/>
            <a:ext cx="2834723" cy="3524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8372" name="Picture 4" descr="http://andreakihlstedt.com/wpsys/wp-content/uploads/2014/02/goal-setting3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290376" y="1371600"/>
            <a:ext cx="1853624" cy="16002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Previous 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Provenance in Games</a:t>
            </a:r>
          </a:p>
          <a:p>
            <a:pPr lvl="1"/>
            <a:r>
              <a:rPr lang="en-US" dirty="0" smtClean="0"/>
              <a:t>Conceptual Framework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Map Domains</a:t>
            </a:r>
          </a:p>
          <a:p>
            <a:pPr lvl="2"/>
            <a:r>
              <a:rPr lang="en-US" dirty="0" smtClean="0"/>
              <a:t>Provenance to Games</a:t>
            </a:r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Gather </a:t>
            </a:r>
          </a:p>
          <a:p>
            <a:pPr lvl="2"/>
            <a:r>
              <a:rPr lang="en-US" dirty="0" smtClean="0"/>
              <a:t>Provenance Information</a:t>
            </a:r>
          </a:p>
          <a:p>
            <a:pPr lvl="2"/>
            <a:r>
              <a:rPr lang="en-US" dirty="0" smtClean="0"/>
              <a:t>Causal Relationships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Reinforcing Software Engineering Learning Through Provenance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8</a:t>
            </a:fld>
            <a:endParaRPr lang="pt-BR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10200" y="3810000"/>
            <a:ext cx="2535105" cy="2238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2" descr="http://icdn.pro/images/en/g/o/go-to-previous-page-icone-3681-96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867400" y="1828800"/>
            <a:ext cx="1524000" cy="152400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Provenance Gathering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Entity</a:t>
            </a:r>
          </a:p>
          <a:p>
            <a:pPr lvl="1"/>
            <a:r>
              <a:rPr lang="en-US" dirty="0" smtClean="0"/>
              <a:t>Objects</a:t>
            </a: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Activity</a:t>
            </a: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Actions</a:t>
            </a: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Events</a:t>
            </a: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Agent</a:t>
            </a: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NPCs</a:t>
            </a: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Player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Reinforcing Software Engineering Learning Through Provenance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9</a:t>
            </a:fld>
            <a:endParaRPr lang="pt-BR"/>
          </a:p>
        </p:txBody>
      </p:sp>
      <p:pic>
        <p:nvPicPr>
          <p:cNvPr id="10" name="Picture 1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91400" y="838200"/>
            <a:ext cx="1533525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3010" name="Picture 2" descr="http://www.wizards.com/dnd/images/savemygame_magic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971800" y="3505200"/>
            <a:ext cx="2857500" cy="2857500"/>
          </a:xfrm>
          <a:prstGeom prst="rect">
            <a:avLst/>
          </a:prstGeom>
          <a:noFill/>
        </p:spPr>
      </p:pic>
      <p:pic>
        <p:nvPicPr>
          <p:cNvPr id="43012" name="Picture 4" descr="http://sonaopodetirarum.com.br/wp-content/uploads/2012/02/1033488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172200" y="5029200"/>
            <a:ext cx="2584674" cy="1285876"/>
          </a:xfrm>
          <a:prstGeom prst="rect">
            <a:avLst/>
          </a:prstGeom>
          <a:noFill/>
        </p:spPr>
      </p:pic>
      <p:pic>
        <p:nvPicPr>
          <p:cNvPr id="43017" name="Picture 9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581400" y="1828800"/>
            <a:ext cx="2495550" cy="16227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3019" name="Picture 11" descr="https://www.wizards.com/dnd/images/mic_gallery/103153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248400" y="2743200"/>
            <a:ext cx="1220726" cy="24384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uff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uff</Template>
  <TotalTime>3890</TotalTime>
  <Words>1134</Words>
  <Application>Microsoft Office PowerPoint</Application>
  <PresentationFormat>On-screen Show (4:3)</PresentationFormat>
  <Paragraphs>353</Paragraphs>
  <Slides>23</Slides>
  <Notes>15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uff</vt:lpstr>
      <vt:lpstr>  Reinforcing Software Engineering Learning Through Provenance</vt:lpstr>
      <vt:lpstr>Motivation</vt:lpstr>
      <vt:lpstr>Motivation</vt:lpstr>
      <vt:lpstr>Motivation</vt:lpstr>
      <vt:lpstr>Motivation</vt:lpstr>
      <vt:lpstr>Slide 6</vt:lpstr>
      <vt:lpstr>Goal</vt:lpstr>
      <vt:lpstr>Previous Work</vt:lpstr>
      <vt:lpstr>Provenance Gathering</vt:lpstr>
      <vt:lpstr>Provenance Gathering</vt:lpstr>
      <vt:lpstr>Provenance Gathering</vt:lpstr>
      <vt:lpstr>Evaluation</vt:lpstr>
      <vt:lpstr>Evaluation</vt:lpstr>
      <vt:lpstr>Case of Study</vt:lpstr>
      <vt:lpstr>Experiment Plan</vt:lpstr>
      <vt:lpstr>Experiment</vt:lpstr>
      <vt:lpstr>Experiment Results</vt:lpstr>
      <vt:lpstr>Experiment Results</vt:lpstr>
      <vt:lpstr>Threats to Validity</vt:lpstr>
      <vt:lpstr>Conclusion</vt:lpstr>
      <vt:lpstr>Research Questions</vt:lpstr>
      <vt:lpstr>Future Work</vt:lpstr>
      <vt:lpstr>  Reinforcing Software Engineering Learning Through Provenance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Kohwalter</dc:creator>
  <cp:lastModifiedBy>Kohwalter</cp:lastModifiedBy>
  <cp:revision>364</cp:revision>
  <dcterms:created xsi:type="dcterms:W3CDTF">2013-06-14T18:42:43Z</dcterms:created>
  <dcterms:modified xsi:type="dcterms:W3CDTF">2014-08-08T20:35:39Z</dcterms:modified>
</cp:coreProperties>
</file>